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6" r:id="rId6"/>
    <p:sldId id="267" r:id="rId7"/>
    <p:sldId id="273" r:id="rId8"/>
    <p:sldId id="262" r:id="rId9"/>
    <p:sldId id="263" r:id="rId10"/>
    <p:sldId id="270" r:id="rId11"/>
    <p:sldId id="264" r:id="rId12"/>
    <p:sldId id="261" r:id="rId13"/>
    <p:sldId id="271" r:id="rId14"/>
    <p:sldId id="272" r:id="rId15"/>
    <p:sldId id="259" r:id="rId16"/>
    <p:sldId id="260" r:id="rId17"/>
    <p:sldId id="268" r:id="rId18"/>
    <p:sldId id="269"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4569" autoAdjust="0"/>
  </p:normalViewPr>
  <p:slideViewPr>
    <p:cSldViewPr>
      <p:cViewPr>
        <p:scale>
          <a:sx n="60" d="100"/>
          <a:sy n="60" d="100"/>
        </p:scale>
        <p:origin x="-1602"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157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EFCD0B6-6C7E-4D72-8163-D0AF7B1E003E}" type="datetimeFigureOut">
              <a:rPr lang="it-IT" smtClean="0"/>
              <a:pPr/>
              <a:t>03/04/2019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93C03D-205A-4410-B2CF-8870A8406AC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FCD0B6-6C7E-4D72-8163-D0AF7B1E003E}" type="datetimeFigureOut">
              <a:rPr lang="it-IT" smtClean="0"/>
              <a:pPr/>
              <a:t>03/04/2019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93C03D-205A-4410-B2CF-8870A8406AC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FCD0B6-6C7E-4D72-8163-D0AF7B1E003E}" type="datetimeFigureOut">
              <a:rPr lang="it-IT" smtClean="0"/>
              <a:pPr/>
              <a:t>03/04/2019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93C03D-205A-4410-B2CF-8870A8406AC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FCD0B6-6C7E-4D72-8163-D0AF7B1E003E}" type="datetimeFigureOut">
              <a:rPr lang="it-IT" smtClean="0"/>
              <a:pPr/>
              <a:t>03/04/2019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93C03D-205A-4410-B2CF-8870A8406AC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EFCD0B6-6C7E-4D72-8163-D0AF7B1E003E}" type="datetimeFigureOut">
              <a:rPr lang="it-IT" smtClean="0"/>
              <a:pPr/>
              <a:t>03/04/2019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793C03D-205A-4410-B2CF-8870A8406AC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EFCD0B6-6C7E-4D72-8163-D0AF7B1E003E}" type="datetimeFigureOut">
              <a:rPr lang="it-IT" smtClean="0"/>
              <a:pPr/>
              <a:t>03/04/2019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793C03D-205A-4410-B2CF-8870A8406AC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EFCD0B6-6C7E-4D72-8163-D0AF7B1E003E}" type="datetimeFigureOut">
              <a:rPr lang="it-IT" smtClean="0"/>
              <a:pPr/>
              <a:t>03/04/2019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793C03D-205A-4410-B2CF-8870A8406AC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EFCD0B6-6C7E-4D72-8163-D0AF7B1E003E}" type="datetimeFigureOut">
              <a:rPr lang="it-IT" smtClean="0"/>
              <a:pPr/>
              <a:t>03/04/2019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793C03D-205A-4410-B2CF-8870A8406AC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EFCD0B6-6C7E-4D72-8163-D0AF7B1E003E}" type="datetimeFigureOut">
              <a:rPr lang="it-IT" smtClean="0"/>
              <a:pPr/>
              <a:t>03/04/2019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793C03D-205A-4410-B2CF-8870A8406AC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EFCD0B6-6C7E-4D72-8163-D0AF7B1E003E}" type="datetimeFigureOut">
              <a:rPr lang="it-IT" smtClean="0"/>
              <a:pPr/>
              <a:t>03/04/2019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793C03D-205A-4410-B2CF-8870A8406AC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EFCD0B6-6C7E-4D72-8163-D0AF7B1E003E}" type="datetimeFigureOut">
              <a:rPr lang="it-IT" smtClean="0"/>
              <a:pPr/>
              <a:t>03/04/2019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793C03D-205A-4410-B2CF-8870A8406AC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CD0B6-6C7E-4D72-8163-D0AF7B1E003E}" type="datetimeFigureOut">
              <a:rPr lang="it-IT" smtClean="0"/>
              <a:pPr/>
              <a:t>03/04/2019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3C03D-205A-4410-B2CF-8870A8406AC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836712"/>
            <a:ext cx="8640960" cy="1470025"/>
          </a:xfrm>
        </p:spPr>
        <p:txBody>
          <a:bodyPr>
            <a:normAutofit/>
          </a:bodyPr>
          <a:lstStyle/>
          <a:p>
            <a:r>
              <a:rPr lang="it-IT" sz="5400" dirty="0" smtClean="0">
                <a:effectLst>
                  <a:outerShdw blurRad="38100" dist="38100" dir="2700000" algn="tl">
                    <a:srgbClr val="000000">
                      <a:alpha val="43137"/>
                    </a:srgbClr>
                  </a:outerShdw>
                </a:effectLst>
              </a:rPr>
              <a:t>SOMIGLIANZE </a:t>
            </a:r>
            <a:r>
              <a:rPr lang="it-IT" sz="5400" dirty="0" err="1" smtClean="0">
                <a:effectLst>
                  <a:outerShdw blurRad="38100" dist="38100" dir="2700000" algn="tl">
                    <a:srgbClr val="000000">
                      <a:alpha val="43137"/>
                    </a:srgbClr>
                  </a:outerShdw>
                </a:effectLst>
              </a:rPr>
              <a:t>DI</a:t>
            </a:r>
            <a:r>
              <a:rPr lang="it-IT" sz="5400" dirty="0" smtClean="0">
                <a:effectLst>
                  <a:outerShdw blurRad="38100" dist="38100" dir="2700000" algn="tl">
                    <a:srgbClr val="000000">
                      <a:alpha val="43137"/>
                    </a:srgbClr>
                  </a:outerShdw>
                </a:effectLst>
              </a:rPr>
              <a:t> FAMIGLIA</a:t>
            </a:r>
            <a:endParaRPr lang="it-IT" sz="5400" dirty="0">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1331640" y="2564904"/>
            <a:ext cx="6400800" cy="1752600"/>
          </a:xfrm>
        </p:spPr>
        <p:txBody>
          <a:bodyPr>
            <a:noAutofit/>
          </a:bodyPr>
          <a:lstStyle/>
          <a:p>
            <a:r>
              <a:rPr lang="it-IT" sz="6600" dirty="0">
                <a:effectLst>
                  <a:outerShdw blurRad="38100" dist="38100" dir="2700000" algn="tl">
                    <a:srgbClr val="000000">
                      <a:alpha val="43137"/>
                    </a:srgbClr>
                  </a:outerShdw>
                </a:effectLst>
              </a:rPr>
              <a:t>l</a:t>
            </a:r>
            <a:r>
              <a:rPr lang="it-IT" sz="6600" dirty="0" smtClean="0">
                <a:effectLst>
                  <a:outerShdw blurRad="38100" dist="38100" dir="2700000" algn="tl">
                    <a:srgbClr val="000000">
                      <a:alpha val="43137"/>
                    </a:srgbClr>
                  </a:outerShdw>
                </a:effectLst>
              </a:rPr>
              <a:t>inguaggio, potere, tecnica</a:t>
            </a:r>
            <a:endParaRPr lang="it-IT" sz="6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980728"/>
            <a:ext cx="8424936" cy="3816429"/>
          </a:xfrm>
          <a:prstGeom prst="rect">
            <a:avLst/>
          </a:prstGeom>
          <a:noFill/>
        </p:spPr>
        <p:txBody>
          <a:bodyPr wrap="square" rtlCol="0">
            <a:spAutoFit/>
          </a:bodyPr>
          <a:lstStyle/>
          <a:p>
            <a:pPr algn="ctr"/>
            <a:r>
              <a:rPr lang="it-IT" sz="2800" dirty="0" smtClean="0">
                <a:effectLst>
                  <a:outerShdw blurRad="38100" dist="38100" dir="2700000" algn="tl">
                    <a:srgbClr val="000000">
                      <a:alpha val="43137"/>
                    </a:srgbClr>
                  </a:outerShdw>
                </a:effectLst>
              </a:rPr>
              <a:t>ESERCIZIO:</a:t>
            </a:r>
          </a:p>
          <a:p>
            <a:pPr algn="ctr"/>
            <a:endParaRPr lang="it-IT" sz="2800" dirty="0" smtClean="0">
              <a:effectLst>
                <a:outerShdw blurRad="38100" dist="38100" dir="2700000" algn="tl">
                  <a:srgbClr val="000000">
                    <a:alpha val="43137"/>
                  </a:srgbClr>
                </a:outerShdw>
              </a:effectLst>
            </a:endParaRPr>
          </a:p>
          <a:p>
            <a:r>
              <a:rPr lang="it-IT" sz="2800" dirty="0" smtClean="0"/>
              <a:t> leggere sostituendo </a:t>
            </a:r>
          </a:p>
          <a:p>
            <a:r>
              <a:rPr lang="it-IT" sz="2800" dirty="0" smtClean="0"/>
              <a:t>alle parole “</a:t>
            </a:r>
            <a:r>
              <a:rPr lang="it-IT" sz="2800" dirty="0" smtClean="0">
                <a:effectLst>
                  <a:outerShdw blurRad="38100" dist="38100" dir="2700000" algn="tl">
                    <a:srgbClr val="000000">
                      <a:alpha val="43137"/>
                    </a:srgbClr>
                  </a:outerShdw>
                </a:effectLst>
              </a:rPr>
              <a:t>bambino-paziente</a:t>
            </a:r>
            <a:r>
              <a:rPr lang="it-IT" sz="2800" dirty="0" smtClean="0"/>
              <a:t>” le parole “</a:t>
            </a:r>
            <a:r>
              <a:rPr lang="it-IT" sz="2800" dirty="0" smtClean="0">
                <a:effectLst>
                  <a:outerShdw blurRad="38100" dist="38100" dir="2700000" algn="tl">
                    <a:srgbClr val="000000">
                      <a:alpha val="43137"/>
                    </a:srgbClr>
                  </a:outerShdw>
                </a:effectLst>
              </a:rPr>
              <a:t>consumatore - spettatore </a:t>
            </a:r>
            <a:r>
              <a:rPr lang="it-IT" sz="2800" dirty="0" err="1" smtClean="0">
                <a:effectLst>
                  <a:outerShdw blurRad="38100" dist="38100" dir="2700000" algn="tl">
                    <a:srgbClr val="000000">
                      <a:alpha val="43137"/>
                    </a:srgbClr>
                  </a:outerShdw>
                </a:effectLst>
              </a:rPr>
              <a:t>-utente-follower-elettore</a:t>
            </a:r>
            <a:r>
              <a:rPr lang="it-IT" sz="2800" dirty="0" smtClean="0"/>
              <a:t>” </a:t>
            </a:r>
          </a:p>
          <a:p>
            <a:endParaRPr lang="it-IT" sz="2800" dirty="0" smtClean="0"/>
          </a:p>
          <a:p>
            <a:r>
              <a:rPr lang="it-IT" sz="2800" dirty="0" smtClean="0"/>
              <a:t>e alle parole “</a:t>
            </a:r>
            <a:r>
              <a:rPr lang="it-IT" sz="2800" dirty="0" smtClean="0">
                <a:effectLst>
                  <a:outerShdw blurRad="38100" dist="38100" dir="2700000" algn="tl">
                    <a:srgbClr val="000000">
                      <a:alpha val="43137"/>
                    </a:srgbClr>
                  </a:outerShdw>
                </a:effectLst>
              </a:rPr>
              <a:t>madre-sistema</a:t>
            </a:r>
            <a:r>
              <a:rPr lang="it-IT" sz="2800" dirty="0" smtClean="0"/>
              <a:t>” le parole “</a:t>
            </a:r>
            <a:r>
              <a:rPr lang="it-IT" sz="2800" dirty="0" err="1" smtClean="0">
                <a:effectLst>
                  <a:outerShdw blurRad="38100" dist="38100" dir="2700000" algn="tl">
                    <a:srgbClr val="000000">
                      <a:alpha val="43137"/>
                    </a:srgbClr>
                  </a:outerShdw>
                </a:effectLst>
              </a:rPr>
              <a:t>pubblicità-informazione-televisione-social</a:t>
            </a:r>
            <a:r>
              <a:rPr lang="it-IT" sz="2800" dirty="0" smtClean="0">
                <a:effectLst>
                  <a:outerShdw blurRad="38100" dist="38100" dir="2700000" algn="tl">
                    <a:srgbClr val="000000">
                      <a:alpha val="43137"/>
                    </a:srgbClr>
                  </a:outerShdw>
                </a:effectLst>
              </a:rPr>
              <a:t> </a:t>
            </a:r>
            <a:r>
              <a:rPr lang="it-IT" sz="2800" dirty="0" err="1" smtClean="0">
                <a:effectLst>
                  <a:outerShdw blurRad="38100" dist="38100" dir="2700000" algn="tl">
                    <a:srgbClr val="000000">
                      <a:alpha val="43137"/>
                    </a:srgbClr>
                  </a:outerShdw>
                </a:effectLst>
              </a:rPr>
              <a:t>network</a:t>
            </a:r>
            <a:r>
              <a:rPr lang="it-IT" sz="2800" dirty="0" err="1" smtClean="0"/>
              <a:t>…</a:t>
            </a:r>
            <a:r>
              <a:rPr lang="it-IT" sz="2800" dirty="0" smtClean="0"/>
              <a:t>”</a:t>
            </a:r>
          </a:p>
          <a:p>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395536" y="476672"/>
            <a:ext cx="8136904" cy="5909310"/>
          </a:xfrm>
          <a:prstGeom prst="rect">
            <a:avLst/>
          </a:prstGeom>
          <a:noFill/>
        </p:spPr>
        <p:txBody>
          <a:bodyPr wrap="square" rtlCol="0">
            <a:spAutoFit/>
          </a:bodyPr>
          <a:lstStyle/>
          <a:p>
            <a:pPr algn="ctr"/>
            <a:r>
              <a:rPr lang="it-IT" sz="2800" dirty="0" smtClean="0">
                <a:effectLst>
                  <a:outerShdw blurRad="38100" dist="38100" dir="2700000" algn="tl">
                    <a:srgbClr val="000000">
                      <a:alpha val="43137"/>
                    </a:srgbClr>
                  </a:outerShdw>
                </a:effectLst>
              </a:rPr>
              <a:t>GREGORY BATESON:  LE IMMAGINI  E IL SACRO</a:t>
            </a:r>
          </a:p>
          <a:p>
            <a:pPr algn="ctr"/>
            <a:endParaRPr lang="it-IT" sz="2800" b="1" dirty="0" smtClean="0"/>
          </a:p>
          <a:p>
            <a:r>
              <a:rPr lang="it-IT" sz="2800" dirty="0" smtClean="0"/>
              <a:t>Primo, le cineprese e le fotografie: in che modo questi strumenti potrebbero invalidare un rito religioso? Che cosa è un rito religioso, che una macchina fotografica può invalidarlo?  (p.121)</a:t>
            </a:r>
          </a:p>
          <a:p>
            <a:endParaRPr lang="it-IT" sz="2800" dirty="0" smtClean="0"/>
          </a:p>
          <a:p>
            <a:r>
              <a:rPr lang="it-IT" sz="2800" dirty="0" smtClean="0"/>
              <a:t>Se vogliamo conservare “il sacro” è necessaria una qualche forma di </a:t>
            </a:r>
            <a:r>
              <a:rPr lang="it-IT" sz="2800" dirty="0" err="1" smtClean="0"/>
              <a:t>non-comunicazione</a:t>
            </a:r>
            <a:r>
              <a:rPr lang="it-IT" sz="2800" dirty="0" smtClean="0"/>
              <a:t>: la segretezza può fungere da segno che ci stiamo avvicinando ad un terreno sacro. ( p.127)</a:t>
            </a:r>
          </a:p>
          <a:p>
            <a:endParaRPr lang="it-IT" sz="2800" dirty="0"/>
          </a:p>
          <a:p>
            <a:pPr algn="r"/>
            <a:r>
              <a:rPr lang="it-IT" sz="2400" dirty="0" smtClean="0"/>
              <a:t>DOVE GLI ANGELI ESITANO, Adelphi 1989</a:t>
            </a:r>
          </a:p>
          <a:p>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51520" y="332656"/>
            <a:ext cx="8640960" cy="6740307"/>
          </a:xfrm>
          <a:prstGeom prst="rect">
            <a:avLst/>
          </a:prstGeom>
          <a:noFill/>
        </p:spPr>
        <p:txBody>
          <a:bodyPr wrap="square" rtlCol="0">
            <a:spAutoFit/>
          </a:bodyPr>
          <a:lstStyle/>
          <a:p>
            <a:pPr algn="ctr"/>
            <a:r>
              <a:rPr lang="it-IT" sz="3200" dirty="0" smtClean="0">
                <a:effectLst>
                  <a:outerShdw blurRad="38100" dist="38100" dir="2700000" algn="tl">
                    <a:srgbClr val="000000">
                      <a:alpha val="43137"/>
                    </a:srgbClr>
                  </a:outerShdw>
                </a:effectLst>
              </a:rPr>
              <a:t>LUDWIG WITTGENSTEIN: IL LINGUAGGIO</a:t>
            </a:r>
          </a:p>
          <a:p>
            <a:pPr algn="ctr"/>
            <a:endParaRPr lang="it-IT" sz="3200" dirty="0" smtClean="0"/>
          </a:p>
          <a:p>
            <a:r>
              <a:rPr lang="it-IT" sz="3200" dirty="0" smtClean="0"/>
              <a:t>“Noi non siamo consapevoli dell’infinita diversità di tutti i giochi linguistici quotidiani, perché i panni con cui li riveste il nostro linguaggio li rendono tutti uguali” </a:t>
            </a:r>
          </a:p>
          <a:p>
            <a:r>
              <a:rPr lang="it-IT" sz="3200" dirty="0" smtClean="0"/>
              <a:t>Compito terapeutico della filosofia: mostrare la posizione in cui ci troviamo rispetto a ciò di cui parliamo </a:t>
            </a:r>
          </a:p>
          <a:p>
            <a:pPr algn="ctr"/>
            <a:r>
              <a:rPr lang="it-IT" sz="3200" dirty="0" smtClean="0"/>
              <a:t>A che gioco linguistico giochiamo?</a:t>
            </a:r>
          </a:p>
          <a:p>
            <a:pPr algn="ctr"/>
            <a:r>
              <a:rPr lang="it-IT" sz="3200" dirty="0" smtClean="0"/>
              <a:t>A che scopo si dice qualcosa?</a:t>
            </a:r>
          </a:p>
          <a:p>
            <a:endParaRPr lang="it-IT" sz="4000" dirty="0" smtClean="0"/>
          </a:p>
          <a:p>
            <a:r>
              <a:rPr lang="it-IT" sz="4000" dirty="0" smtClean="0"/>
              <a:t> </a:t>
            </a:r>
            <a:endParaRPr lang="it-IT"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51520" y="0"/>
            <a:ext cx="8892480" cy="6924973"/>
          </a:xfrm>
          <a:prstGeom prst="rect">
            <a:avLst/>
          </a:prstGeom>
          <a:noFill/>
        </p:spPr>
        <p:txBody>
          <a:bodyPr wrap="square" rtlCol="0">
            <a:spAutoFit/>
          </a:bodyPr>
          <a:lstStyle/>
          <a:p>
            <a:r>
              <a:rPr lang="it-IT" sz="3200" dirty="0" smtClean="0">
                <a:effectLst>
                  <a:outerShdw blurRad="38100" dist="38100" dir="2700000" algn="tl">
                    <a:srgbClr val="000000">
                      <a:alpha val="43137"/>
                    </a:srgbClr>
                  </a:outerShdw>
                </a:effectLst>
              </a:rPr>
              <a:t>LUDWIG WITTGENSTEIN: LA COMUNITÀ</a:t>
            </a:r>
          </a:p>
          <a:p>
            <a:endParaRPr lang="it-IT" sz="1200" dirty="0" smtClean="0">
              <a:effectLst>
                <a:outerShdw blurRad="38100" dist="38100" dir="2700000" algn="tl">
                  <a:srgbClr val="000000">
                    <a:alpha val="43137"/>
                  </a:srgbClr>
                </a:outerShdw>
              </a:effectLst>
            </a:endParaRPr>
          </a:p>
          <a:p>
            <a:r>
              <a:rPr lang="it-IT" sz="3200" dirty="0" smtClean="0"/>
              <a:t>La comunità è “fondata” da un “</a:t>
            </a:r>
            <a:r>
              <a:rPr lang="it-IT" sz="3200" dirty="0" err="1" smtClean="0"/>
              <a:t>dover-essere-sensati</a:t>
            </a:r>
            <a:r>
              <a:rPr lang="it-IT" sz="3200" dirty="0" smtClean="0"/>
              <a:t>” originario e irrappresentabile, emergente dalla regolarità delle azioni e dei comportamenti: esso è lo sfondo che rende possibile ogni gioco linguistico e contratto. E’ questo il motivo del nostro “profondo bisogno della convenzione”:  il fatto assoluto del </a:t>
            </a:r>
            <a:r>
              <a:rPr lang="it-IT" sz="3200" dirty="0" err="1" smtClean="0"/>
              <a:t>dover-essere-sensati</a:t>
            </a:r>
            <a:r>
              <a:rPr lang="it-IT" sz="3200" dirty="0" smtClean="0"/>
              <a:t>.</a:t>
            </a:r>
          </a:p>
          <a:p>
            <a:r>
              <a:rPr lang="it-IT" sz="3200" dirty="0" smtClean="0"/>
              <a:t>Solo sullo sfondo di questa certezza primitiva, limite trascendentale pensato dall’interno del linguaggio, può nascere il dubbio: quando emerge la necessità di rinegoziazione dei rapporti comunitari, delle relazioni. </a:t>
            </a: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764704"/>
            <a:ext cx="8568952" cy="4524315"/>
          </a:xfrm>
          <a:prstGeom prst="rect">
            <a:avLst/>
          </a:prstGeom>
          <a:noFill/>
        </p:spPr>
        <p:txBody>
          <a:bodyPr wrap="square" rtlCol="0">
            <a:spAutoFit/>
          </a:bodyPr>
          <a:lstStyle/>
          <a:p>
            <a:r>
              <a:rPr lang="it-IT" sz="3200" dirty="0" smtClean="0">
                <a:effectLst>
                  <a:outerShdw blurRad="38100" dist="38100" dir="2700000" algn="tl">
                    <a:srgbClr val="000000">
                      <a:alpha val="43137"/>
                    </a:srgbClr>
                  </a:outerShdw>
                </a:effectLst>
              </a:rPr>
              <a:t>LUDWIG WITTGENSTEIN: LA PROFONDITÀ</a:t>
            </a:r>
          </a:p>
          <a:p>
            <a:endParaRPr lang="it-IT" sz="3200" dirty="0" smtClean="0">
              <a:effectLst>
                <a:outerShdw blurRad="38100" dist="38100" dir="2700000" algn="tl">
                  <a:srgbClr val="000000">
                    <a:alpha val="43137"/>
                  </a:srgbClr>
                </a:outerShdw>
              </a:effectLst>
            </a:endParaRPr>
          </a:p>
          <a:p>
            <a:r>
              <a:rPr lang="it-IT" sz="3200" dirty="0" smtClean="0"/>
              <a:t>I problemi della vita sono insolubili, alla superficie, e si possono risolvere solo in profondità. Nella dimensione della superficie, essi sono insolubili.</a:t>
            </a:r>
          </a:p>
          <a:p>
            <a:endParaRPr lang="it-IT" sz="3200" dirty="0" smtClean="0"/>
          </a:p>
          <a:p>
            <a:r>
              <a:rPr lang="it-IT" sz="3200" dirty="0" smtClean="0"/>
              <a:t>La soluzione del problema che tu vedi nella vita è un modo di vivere che fa scomparire ciò che rappresenta un problema.</a:t>
            </a:r>
            <a:endParaRPr lang="it-IT"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323528" y="404665"/>
            <a:ext cx="8496944" cy="6432530"/>
          </a:xfrm>
          <a:prstGeom prst="rect">
            <a:avLst/>
          </a:prstGeom>
          <a:noFill/>
        </p:spPr>
        <p:txBody>
          <a:bodyPr wrap="square" rtlCol="0">
            <a:spAutoFit/>
          </a:bodyPr>
          <a:lstStyle/>
          <a:p>
            <a:pPr algn="ctr"/>
            <a:r>
              <a:rPr lang="it-IT" sz="3200" dirty="0" smtClean="0">
                <a:effectLst>
                  <a:outerShdw blurRad="38100" dist="38100" dir="2700000" algn="tl">
                    <a:srgbClr val="000000">
                      <a:alpha val="43137"/>
                    </a:srgbClr>
                  </a:outerShdw>
                </a:effectLst>
              </a:rPr>
              <a:t>LUDWIG WITTGENSTEIN: SCIENZA E STORIA</a:t>
            </a:r>
          </a:p>
          <a:p>
            <a:pPr algn="ctr"/>
            <a:endParaRPr lang="it-IT" sz="2800" dirty="0" smtClean="0"/>
          </a:p>
          <a:p>
            <a:r>
              <a:rPr lang="it-IT" sz="2800" dirty="0" smtClean="0"/>
              <a:t>Un mutamento storico può essere progresso e anche rovina. Non abbiamo alcuno strumento per soppesare un aspetto accanto all’altro e non siamo quindi autorizzati a parlare di progresso globale.</a:t>
            </a:r>
            <a:endParaRPr lang="it-IT" sz="2800" dirty="0"/>
          </a:p>
          <a:p>
            <a:endParaRPr lang="it-IT" sz="2800" dirty="0" smtClean="0"/>
          </a:p>
          <a:p>
            <a:r>
              <a:rPr lang="it-IT" sz="2800" dirty="0" smtClean="0"/>
              <a:t>La scienza: arricchimento e impoverimento. Un metodo solo spinge tutti gli altri da parte.</a:t>
            </a:r>
          </a:p>
          <a:p>
            <a:endParaRPr lang="it-IT" sz="2800" dirty="0" smtClean="0"/>
          </a:p>
          <a:p>
            <a:r>
              <a:rPr lang="it-IT" sz="2800" dirty="0" smtClean="0"/>
              <a:t>È possibile che scienza e industria (…) pervengano a unificare il mondo, cioè a contrarlo in una cosa sola, dove poi, naturalmente, tutto dimorerà fuorché la pace.                                                               </a:t>
            </a:r>
          </a:p>
          <a:p>
            <a:endParaRPr lang="it-IT" sz="2400" dirty="0"/>
          </a:p>
          <a:p>
            <a:endParaRPr lang="it-IT"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55576" y="548680"/>
            <a:ext cx="7416824" cy="6986528"/>
          </a:xfrm>
          <a:prstGeom prst="rect">
            <a:avLst/>
          </a:prstGeom>
          <a:noFill/>
        </p:spPr>
        <p:txBody>
          <a:bodyPr wrap="square" rtlCol="0">
            <a:spAutoFit/>
          </a:bodyPr>
          <a:lstStyle/>
          <a:p>
            <a:r>
              <a:rPr lang="it-IT" sz="3200" dirty="0" smtClean="0">
                <a:effectLst>
                  <a:outerShdw blurRad="38100" dist="38100" dir="2700000" algn="tl">
                    <a:srgbClr val="000000">
                      <a:alpha val="43137"/>
                    </a:srgbClr>
                  </a:outerShdw>
                </a:effectLst>
              </a:rPr>
              <a:t>LUDWIG WITTGENSTEIN </a:t>
            </a:r>
          </a:p>
          <a:p>
            <a:endParaRPr lang="it-IT" sz="3200" dirty="0" smtClean="0">
              <a:effectLst>
                <a:outerShdw blurRad="38100" dist="38100" dir="2700000" algn="tl">
                  <a:srgbClr val="000000">
                    <a:alpha val="43137"/>
                  </a:srgbClr>
                </a:outerShdw>
              </a:effectLst>
            </a:endParaRPr>
          </a:p>
          <a:p>
            <a:r>
              <a:rPr lang="it-IT" sz="3200" dirty="0" smtClean="0"/>
              <a:t>La vera visione apocalittica del mondo è quella secondo cui le cose non si ripetono</a:t>
            </a:r>
            <a:r>
              <a:rPr lang="it-IT" sz="3200" dirty="0" smtClean="0"/>
              <a:t>.</a:t>
            </a:r>
          </a:p>
          <a:p>
            <a:endParaRPr lang="it-IT" sz="3200" dirty="0" smtClean="0"/>
          </a:p>
          <a:p>
            <a:r>
              <a:rPr lang="it-IT" sz="3200" dirty="0" smtClean="0"/>
              <a:t>Ciò che mi propongo di insegnare: passare da un non-senso occulto a un non-senso </a:t>
            </a:r>
            <a:r>
              <a:rPr lang="it-IT" sz="3200" dirty="0" smtClean="0"/>
              <a:t>palese.</a:t>
            </a:r>
          </a:p>
          <a:p>
            <a:endParaRPr lang="it-IT" sz="3200" dirty="0" smtClean="0"/>
          </a:p>
          <a:p>
            <a:pPr algn="r"/>
            <a:r>
              <a:rPr lang="it-IT" sz="3200" dirty="0" smtClean="0"/>
              <a:t>RICERCHE FILOSOFICHE, Einaudi 1967</a:t>
            </a:r>
          </a:p>
          <a:p>
            <a:pPr algn="r"/>
            <a:r>
              <a:rPr lang="it-IT" sz="3200" dirty="0" smtClean="0"/>
              <a:t>(or.1953)</a:t>
            </a:r>
            <a:endParaRPr lang="it-IT" sz="3200" dirty="0" smtClean="0"/>
          </a:p>
          <a:p>
            <a:endParaRPr lang="it-IT" sz="3200" dirty="0" smtClean="0"/>
          </a:p>
          <a:p>
            <a:endParaRPr lang="it-IT" sz="3200" dirty="0" smtClean="0"/>
          </a:p>
          <a:p>
            <a:r>
              <a:rPr lang="it-IT" sz="3200" dirty="0"/>
              <a:t> </a:t>
            </a:r>
            <a:r>
              <a:rPr lang="it-IT" sz="3200" dirty="0" smtClean="0"/>
              <a:t>                             </a:t>
            </a:r>
            <a:endParaRPr lang="it-IT"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23528" y="476672"/>
            <a:ext cx="8352928" cy="4524315"/>
          </a:xfrm>
          <a:prstGeom prst="rect">
            <a:avLst/>
          </a:prstGeom>
          <a:noFill/>
        </p:spPr>
        <p:txBody>
          <a:bodyPr wrap="square" rtlCol="0">
            <a:spAutoFit/>
          </a:bodyPr>
          <a:lstStyle/>
          <a:p>
            <a:pPr algn="ctr"/>
            <a:r>
              <a:rPr lang="it-IT" sz="3200" dirty="0" smtClean="0">
                <a:effectLst>
                  <a:outerShdw blurRad="38100" dist="38100" dir="2700000" algn="tl">
                    <a:srgbClr val="000000">
                      <a:alpha val="43137"/>
                    </a:srgbClr>
                  </a:outerShdw>
                </a:effectLst>
              </a:rPr>
              <a:t>SINTOMI:  SOMIGLIANZE </a:t>
            </a:r>
            <a:r>
              <a:rPr lang="it-IT" sz="3200" dirty="0" err="1" smtClean="0">
                <a:effectLst>
                  <a:outerShdw blurRad="38100" dist="38100" dir="2700000" algn="tl">
                    <a:srgbClr val="000000">
                      <a:alpha val="43137"/>
                    </a:srgbClr>
                  </a:outerShdw>
                </a:effectLst>
              </a:rPr>
              <a:t>DI</a:t>
            </a:r>
            <a:r>
              <a:rPr lang="it-IT" sz="3200" dirty="0" smtClean="0">
                <a:effectLst>
                  <a:outerShdw blurRad="38100" dist="38100" dir="2700000" algn="tl">
                    <a:srgbClr val="000000">
                      <a:alpha val="43137"/>
                    </a:srgbClr>
                  </a:outerShdw>
                </a:effectLst>
              </a:rPr>
              <a:t> FAMIGLIA</a:t>
            </a:r>
          </a:p>
          <a:p>
            <a:pPr>
              <a:buFont typeface="Arial" pitchFamily="34" charset="0"/>
              <a:buChar char="•"/>
            </a:pPr>
            <a:r>
              <a:rPr lang="it-IT" sz="3200" dirty="0"/>
              <a:t> </a:t>
            </a:r>
            <a:r>
              <a:rPr lang="it-IT" sz="3200" dirty="0" smtClean="0"/>
              <a:t>miliardari progressisti</a:t>
            </a:r>
          </a:p>
          <a:p>
            <a:pPr>
              <a:buFont typeface="Arial" pitchFamily="34" charset="0"/>
              <a:buChar char="•"/>
            </a:pPr>
            <a:r>
              <a:rPr lang="it-IT" sz="3200" dirty="0"/>
              <a:t> </a:t>
            </a:r>
            <a:r>
              <a:rPr lang="it-IT" sz="3200" dirty="0" smtClean="0"/>
              <a:t>applausi ai funerali</a:t>
            </a:r>
          </a:p>
          <a:p>
            <a:pPr>
              <a:buFont typeface="Arial" pitchFamily="34" charset="0"/>
              <a:buChar char="•"/>
            </a:pPr>
            <a:r>
              <a:rPr lang="it-IT" sz="3200" dirty="0"/>
              <a:t> </a:t>
            </a:r>
            <a:r>
              <a:rPr lang="it-IT" sz="3200" dirty="0" smtClean="0"/>
              <a:t>de - contestualizzazioni sistematiche </a:t>
            </a:r>
          </a:p>
          <a:p>
            <a:r>
              <a:rPr lang="it-IT" sz="3200" dirty="0" smtClean="0"/>
              <a:t>   (giochi senza regole)</a:t>
            </a:r>
          </a:p>
          <a:p>
            <a:pPr>
              <a:buFont typeface="Arial" pitchFamily="34" charset="0"/>
              <a:buChar char="•"/>
            </a:pPr>
            <a:r>
              <a:rPr lang="it-IT" sz="3200" dirty="0" smtClean="0"/>
              <a:t> satira al potere </a:t>
            </a:r>
          </a:p>
          <a:p>
            <a:pPr>
              <a:buFont typeface="Arial" pitchFamily="34" charset="0"/>
              <a:buChar char="•"/>
            </a:pPr>
            <a:r>
              <a:rPr lang="it-IT" sz="3200" dirty="0"/>
              <a:t> </a:t>
            </a:r>
            <a:r>
              <a:rPr lang="it-IT" sz="3200" dirty="0" smtClean="0"/>
              <a:t>coerenza mediatica</a:t>
            </a:r>
          </a:p>
          <a:p>
            <a:pPr>
              <a:buFont typeface="Arial" pitchFamily="34" charset="0"/>
              <a:buChar char="•"/>
            </a:pPr>
            <a:r>
              <a:rPr lang="it-IT" sz="3200" dirty="0" smtClean="0"/>
              <a:t> esperienze dell’attore</a:t>
            </a:r>
          </a:p>
          <a:p>
            <a:pPr>
              <a:buFont typeface="Arial" pitchFamily="34" charset="0"/>
              <a:buChar char="•"/>
            </a:pPr>
            <a:r>
              <a:rPr lang="it-IT" sz="3200" dirty="0" smtClean="0"/>
              <a:t> pubblicità come paradigma universale</a:t>
            </a:r>
            <a:endParaRPr lang="it-IT"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0"/>
            <a:ext cx="8784976" cy="6771084"/>
          </a:xfrm>
          <a:prstGeom prst="rect">
            <a:avLst/>
          </a:prstGeom>
          <a:noFill/>
        </p:spPr>
        <p:txBody>
          <a:bodyPr wrap="square" rtlCol="0">
            <a:spAutoFit/>
          </a:bodyPr>
          <a:lstStyle/>
          <a:p>
            <a:r>
              <a:rPr lang="it-IT" sz="2300" dirty="0" smtClean="0"/>
              <a:t>Lo stupore iniziale dei giganti – il loro terrore sotto il cielo – li lega alla terra, cui essi affidano i morti. La sepoltura dei morti umanizza la loro dimora, mentre il logos trasforma in un </a:t>
            </a:r>
            <a:r>
              <a:rPr lang="it-IT" sz="2300" dirty="0" err="1" smtClean="0"/>
              <a:t>oikos</a:t>
            </a:r>
            <a:r>
              <a:rPr lang="it-IT" sz="2300" dirty="0" smtClean="0"/>
              <a:t> la natura aperta, tremenda e imperscrutabile della finitudine.</a:t>
            </a:r>
          </a:p>
          <a:p>
            <a:r>
              <a:rPr lang="it-IT" sz="2300" dirty="0" smtClean="0"/>
              <a:t>Via via che l’ordine delle istituzioni segue il suo corso – tuguri, villaggi, città, accademie – le foreste si allontanano sempre più dal centro delle radure.</a:t>
            </a:r>
          </a:p>
          <a:p>
            <a:r>
              <a:rPr lang="it-IT" sz="2300" dirty="0" smtClean="0"/>
              <a:t>Al centro ci si dimentica di abitare in una radura. Il centro diventa utopico. Più ampio è il cerchio della radura, più il centro non è in alcun luogo, e più il logos diventa riflessivo, astratto, universalistico: in una parola, ironico.</a:t>
            </a:r>
          </a:p>
          <a:p>
            <a:r>
              <a:rPr lang="it-IT" sz="2300" dirty="0" smtClean="0"/>
              <a:t>Eppure esso conserva un margine opaco dove la storia incontra la terra, dove la dimora dell’uomo incontra i suoi limiti estremi, e dove il logos preserva il suo fondamento originario: se scompaiono questi confini, la dimora umana perde il suo fondamento.</a:t>
            </a:r>
          </a:p>
          <a:p>
            <a:r>
              <a:rPr lang="it-IT" sz="2300" dirty="0" smtClean="0"/>
              <a:t>I fuorilegge, gli eroi, gli amanti, i santi, i perseguitati, i reietti, gli smarriti, gli estatici: tutti sono usciti a cercare asilo nelle foreste.</a:t>
            </a:r>
          </a:p>
          <a:p>
            <a:r>
              <a:rPr lang="it-IT" sz="2300" dirty="0" smtClean="0"/>
              <a:t>Senza questi luoghi, che sono fuori, non c’è un dentro in cui abitare.</a:t>
            </a:r>
          </a:p>
          <a:p>
            <a:pPr algn="ctr"/>
            <a:r>
              <a:rPr lang="it-IT" sz="2000" dirty="0" smtClean="0"/>
              <a:t>Robert </a:t>
            </a:r>
            <a:r>
              <a:rPr lang="it-IT" sz="2000" dirty="0" err="1" smtClean="0"/>
              <a:t>Pogue</a:t>
            </a:r>
            <a:r>
              <a:rPr lang="it-IT" sz="2000" dirty="0" smtClean="0"/>
              <a:t> Harrison, Foreste. L’ombra della civiltà (1992)</a:t>
            </a:r>
            <a:endParaRPr lang="it-IT"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67544" y="476672"/>
            <a:ext cx="2016224" cy="769441"/>
          </a:xfrm>
          <a:prstGeom prst="rect">
            <a:avLst/>
          </a:prstGeom>
          <a:noFill/>
          <a:effectLst>
            <a:glow rad="63500">
              <a:schemeClr val="accent1">
                <a:satMod val="175000"/>
                <a:alpha val="40000"/>
              </a:schemeClr>
            </a:glow>
            <a:softEdge rad="12700"/>
          </a:effectLst>
        </p:spPr>
        <p:txBody>
          <a:bodyPr wrap="square" rtlCol="0">
            <a:spAutoFit/>
          </a:bodyPr>
          <a:lstStyle/>
          <a:p>
            <a:r>
              <a:rPr lang="it-IT" sz="4400" dirty="0" smtClean="0"/>
              <a:t>R. </a:t>
            </a:r>
            <a:r>
              <a:rPr lang="it-IT" sz="4400" dirty="0" err="1" smtClean="0"/>
              <a:t>Musil</a:t>
            </a:r>
            <a:endParaRPr lang="it-IT" sz="4400" dirty="0"/>
          </a:p>
        </p:txBody>
      </p:sp>
      <p:sp>
        <p:nvSpPr>
          <p:cNvPr id="5" name="CasellaDiTesto 4"/>
          <p:cNvSpPr txBox="1"/>
          <p:nvPr/>
        </p:nvSpPr>
        <p:spPr>
          <a:xfrm>
            <a:off x="2555776" y="5733256"/>
            <a:ext cx="2736304" cy="769441"/>
          </a:xfrm>
          <a:prstGeom prst="rect">
            <a:avLst/>
          </a:prstGeom>
          <a:noFill/>
        </p:spPr>
        <p:txBody>
          <a:bodyPr wrap="square" rtlCol="0">
            <a:spAutoFit/>
          </a:bodyPr>
          <a:lstStyle/>
          <a:p>
            <a:r>
              <a:rPr lang="it-IT" sz="4400" dirty="0" smtClean="0"/>
              <a:t>R. Harrison</a:t>
            </a:r>
            <a:endParaRPr lang="it-IT" sz="4400" dirty="0"/>
          </a:p>
        </p:txBody>
      </p:sp>
      <p:sp>
        <p:nvSpPr>
          <p:cNvPr id="6" name="CasellaDiTesto 5"/>
          <p:cNvSpPr txBox="1"/>
          <p:nvPr/>
        </p:nvSpPr>
        <p:spPr>
          <a:xfrm>
            <a:off x="5148064" y="2924944"/>
            <a:ext cx="3168352" cy="769441"/>
          </a:xfrm>
          <a:prstGeom prst="rect">
            <a:avLst/>
          </a:prstGeom>
          <a:noFill/>
        </p:spPr>
        <p:txBody>
          <a:bodyPr wrap="square" rtlCol="0">
            <a:spAutoFit/>
          </a:bodyPr>
          <a:lstStyle/>
          <a:p>
            <a:r>
              <a:rPr lang="it-IT" sz="4400" dirty="0"/>
              <a:t>M</a:t>
            </a:r>
            <a:r>
              <a:rPr lang="it-IT" sz="4400" dirty="0" smtClean="0"/>
              <a:t>. Foucault</a:t>
            </a:r>
            <a:endParaRPr lang="it-IT" sz="4400" dirty="0"/>
          </a:p>
        </p:txBody>
      </p:sp>
      <p:sp>
        <p:nvSpPr>
          <p:cNvPr id="7" name="CasellaDiTesto 6"/>
          <p:cNvSpPr txBox="1"/>
          <p:nvPr/>
        </p:nvSpPr>
        <p:spPr>
          <a:xfrm>
            <a:off x="2915816" y="1124744"/>
            <a:ext cx="3528392" cy="769441"/>
          </a:xfrm>
          <a:prstGeom prst="rect">
            <a:avLst/>
          </a:prstGeom>
          <a:noFill/>
        </p:spPr>
        <p:txBody>
          <a:bodyPr wrap="square" rtlCol="0">
            <a:spAutoFit/>
          </a:bodyPr>
          <a:lstStyle/>
          <a:p>
            <a:r>
              <a:rPr lang="it-IT" sz="4400" dirty="0"/>
              <a:t>S</a:t>
            </a:r>
            <a:r>
              <a:rPr lang="it-IT" sz="4400" dirty="0" smtClean="0"/>
              <a:t>. </a:t>
            </a:r>
            <a:r>
              <a:rPr lang="it-IT" sz="4400" dirty="0" err="1" smtClean="0"/>
              <a:t>Weill</a:t>
            </a:r>
            <a:endParaRPr lang="it-IT" sz="4400" dirty="0"/>
          </a:p>
        </p:txBody>
      </p:sp>
      <p:sp>
        <p:nvSpPr>
          <p:cNvPr id="8" name="CasellaDiTesto 7"/>
          <p:cNvSpPr txBox="1"/>
          <p:nvPr/>
        </p:nvSpPr>
        <p:spPr>
          <a:xfrm>
            <a:off x="395536" y="2852936"/>
            <a:ext cx="2808312" cy="769441"/>
          </a:xfrm>
          <a:prstGeom prst="rect">
            <a:avLst/>
          </a:prstGeom>
          <a:noFill/>
        </p:spPr>
        <p:txBody>
          <a:bodyPr wrap="square" rtlCol="0">
            <a:spAutoFit/>
          </a:bodyPr>
          <a:lstStyle/>
          <a:p>
            <a:r>
              <a:rPr lang="it-IT" sz="4400" dirty="0" smtClean="0"/>
              <a:t>G. </a:t>
            </a:r>
            <a:r>
              <a:rPr lang="it-IT" sz="4400" dirty="0" err="1" smtClean="0"/>
              <a:t>Bateson</a:t>
            </a:r>
            <a:endParaRPr lang="it-IT" sz="4400" dirty="0"/>
          </a:p>
        </p:txBody>
      </p:sp>
      <p:sp>
        <p:nvSpPr>
          <p:cNvPr id="9" name="CasellaDiTesto 8"/>
          <p:cNvSpPr txBox="1"/>
          <p:nvPr/>
        </p:nvSpPr>
        <p:spPr>
          <a:xfrm>
            <a:off x="5940152" y="1700808"/>
            <a:ext cx="2520280" cy="769441"/>
          </a:xfrm>
          <a:prstGeom prst="rect">
            <a:avLst/>
          </a:prstGeom>
          <a:noFill/>
        </p:spPr>
        <p:txBody>
          <a:bodyPr wrap="square" rtlCol="0">
            <a:spAutoFit/>
          </a:bodyPr>
          <a:lstStyle/>
          <a:p>
            <a:r>
              <a:rPr lang="it-IT" sz="4400" dirty="0"/>
              <a:t>G</a:t>
            </a:r>
            <a:r>
              <a:rPr lang="it-IT" sz="4400" dirty="0" smtClean="0"/>
              <a:t>. Orwell</a:t>
            </a:r>
            <a:endParaRPr lang="it-IT" sz="4400" dirty="0"/>
          </a:p>
        </p:txBody>
      </p:sp>
      <p:sp>
        <p:nvSpPr>
          <p:cNvPr id="10" name="CasellaDiTesto 9"/>
          <p:cNvSpPr txBox="1"/>
          <p:nvPr/>
        </p:nvSpPr>
        <p:spPr>
          <a:xfrm>
            <a:off x="5940152" y="3717032"/>
            <a:ext cx="2736304" cy="769441"/>
          </a:xfrm>
          <a:prstGeom prst="rect">
            <a:avLst/>
          </a:prstGeom>
          <a:noFill/>
        </p:spPr>
        <p:txBody>
          <a:bodyPr wrap="square" rtlCol="0">
            <a:spAutoFit/>
          </a:bodyPr>
          <a:lstStyle/>
          <a:p>
            <a:r>
              <a:rPr lang="it-IT" sz="4400" dirty="0" err="1" smtClean="0"/>
              <a:t>G.Debord</a:t>
            </a:r>
            <a:endParaRPr lang="it-IT" sz="4400" dirty="0"/>
          </a:p>
        </p:txBody>
      </p:sp>
      <p:sp>
        <p:nvSpPr>
          <p:cNvPr id="11" name="CasellaDiTesto 10"/>
          <p:cNvSpPr txBox="1"/>
          <p:nvPr/>
        </p:nvSpPr>
        <p:spPr>
          <a:xfrm>
            <a:off x="4139952" y="4797152"/>
            <a:ext cx="3528392" cy="769441"/>
          </a:xfrm>
          <a:prstGeom prst="rect">
            <a:avLst/>
          </a:prstGeom>
          <a:noFill/>
        </p:spPr>
        <p:txBody>
          <a:bodyPr wrap="square" rtlCol="0">
            <a:spAutoFit/>
          </a:bodyPr>
          <a:lstStyle/>
          <a:p>
            <a:r>
              <a:rPr lang="it-IT" sz="4400" dirty="0"/>
              <a:t>M</a:t>
            </a:r>
            <a:r>
              <a:rPr lang="it-IT" sz="4400" dirty="0" smtClean="0"/>
              <a:t>. </a:t>
            </a:r>
            <a:r>
              <a:rPr lang="it-IT" sz="4400" dirty="0" err="1" smtClean="0"/>
              <a:t>MacLuhan</a:t>
            </a:r>
            <a:endParaRPr lang="it-IT" sz="4400" dirty="0"/>
          </a:p>
        </p:txBody>
      </p:sp>
      <p:sp>
        <p:nvSpPr>
          <p:cNvPr id="12" name="CasellaDiTesto 11"/>
          <p:cNvSpPr txBox="1"/>
          <p:nvPr/>
        </p:nvSpPr>
        <p:spPr>
          <a:xfrm>
            <a:off x="395536" y="1844824"/>
            <a:ext cx="3528392" cy="769441"/>
          </a:xfrm>
          <a:prstGeom prst="rect">
            <a:avLst/>
          </a:prstGeom>
          <a:noFill/>
        </p:spPr>
        <p:txBody>
          <a:bodyPr wrap="square" rtlCol="0">
            <a:spAutoFit/>
          </a:bodyPr>
          <a:lstStyle/>
          <a:p>
            <a:r>
              <a:rPr lang="it-IT" sz="4400" dirty="0"/>
              <a:t>G</a:t>
            </a:r>
            <a:r>
              <a:rPr lang="it-IT" sz="4400" dirty="0" smtClean="0"/>
              <a:t>. </a:t>
            </a:r>
            <a:r>
              <a:rPr lang="it-IT" sz="4400" dirty="0" err="1" smtClean="0"/>
              <a:t>Anders</a:t>
            </a:r>
            <a:endParaRPr lang="it-IT" sz="4400" dirty="0"/>
          </a:p>
        </p:txBody>
      </p:sp>
      <p:sp>
        <p:nvSpPr>
          <p:cNvPr id="13" name="CasellaDiTesto 12"/>
          <p:cNvSpPr txBox="1"/>
          <p:nvPr/>
        </p:nvSpPr>
        <p:spPr>
          <a:xfrm>
            <a:off x="4572000" y="404664"/>
            <a:ext cx="3888432" cy="769441"/>
          </a:xfrm>
          <a:prstGeom prst="rect">
            <a:avLst/>
          </a:prstGeom>
          <a:noFill/>
        </p:spPr>
        <p:txBody>
          <a:bodyPr wrap="square" rtlCol="0">
            <a:spAutoFit/>
          </a:bodyPr>
          <a:lstStyle/>
          <a:p>
            <a:r>
              <a:rPr lang="it-IT" sz="4400" dirty="0" smtClean="0"/>
              <a:t>L. Wittgenstein</a:t>
            </a:r>
            <a:endParaRPr lang="it-IT" sz="4400" dirty="0"/>
          </a:p>
        </p:txBody>
      </p:sp>
      <p:sp>
        <p:nvSpPr>
          <p:cNvPr id="14" name="CasellaDiTesto 13"/>
          <p:cNvSpPr txBox="1"/>
          <p:nvPr/>
        </p:nvSpPr>
        <p:spPr>
          <a:xfrm>
            <a:off x="5796136" y="5805264"/>
            <a:ext cx="2736304" cy="769441"/>
          </a:xfrm>
          <a:prstGeom prst="rect">
            <a:avLst/>
          </a:prstGeom>
          <a:noFill/>
        </p:spPr>
        <p:txBody>
          <a:bodyPr wrap="square" rtlCol="0">
            <a:spAutoFit/>
          </a:bodyPr>
          <a:lstStyle/>
          <a:p>
            <a:r>
              <a:rPr lang="it-IT" sz="4400" dirty="0" err="1" smtClean="0"/>
              <a:t>Z.Bauman</a:t>
            </a:r>
            <a:endParaRPr lang="it-IT" sz="4400" dirty="0"/>
          </a:p>
        </p:txBody>
      </p:sp>
      <p:sp>
        <p:nvSpPr>
          <p:cNvPr id="15" name="CasellaDiTesto 14"/>
          <p:cNvSpPr txBox="1"/>
          <p:nvPr/>
        </p:nvSpPr>
        <p:spPr>
          <a:xfrm>
            <a:off x="395536" y="4653136"/>
            <a:ext cx="3024336" cy="769441"/>
          </a:xfrm>
          <a:prstGeom prst="rect">
            <a:avLst/>
          </a:prstGeom>
          <a:noFill/>
        </p:spPr>
        <p:txBody>
          <a:bodyPr wrap="square" rtlCol="0">
            <a:spAutoFit/>
          </a:bodyPr>
          <a:lstStyle/>
          <a:p>
            <a:r>
              <a:rPr lang="it-IT" sz="4400" dirty="0" err="1" smtClean="0"/>
              <a:t>J.Baudrillard</a:t>
            </a:r>
            <a:endParaRPr lang="it-IT" sz="4400" dirty="0"/>
          </a:p>
        </p:txBody>
      </p:sp>
      <p:sp>
        <p:nvSpPr>
          <p:cNvPr id="16" name="CasellaDiTesto 15"/>
          <p:cNvSpPr txBox="1"/>
          <p:nvPr/>
        </p:nvSpPr>
        <p:spPr>
          <a:xfrm>
            <a:off x="3491880" y="2276872"/>
            <a:ext cx="2736304" cy="769441"/>
          </a:xfrm>
          <a:prstGeom prst="rect">
            <a:avLst/>
          </a:prstGeom>
          <a:noFill/>
        </p:spPr>
        <p:txBody>
          <a:bodyPr wrap="square" rtlCol="0">
            <a:spAutoFit/>
          </a:bodyPr>
          <a:lstStyle/>
          <a:p>
            <a:r>
              <a:rPr lang="it-IT" sz="4400" dirty="0" err="1"/>
              <a:t>A</a:t>
            </a:r>
            <a:r>
              <a:rPr lang="it-IT" sz="4400" dirty="0" err="1" smtClean="0"/>
              <a:t>.Olivetti</a:t>
            </a:r>
            <a:endParaRPr lang="it-IT" sz="4400" dirty="0"/>
          </a:p>
        </p:txBody>
      </p:sp>
      <p:sp>
        <p:nvSpPr>
          <p:cNvPr id="17" name="CasellaDiTesto 16"/>
          <p:cNvSpPr txBox="1"/>
          <p:nvPr/>
        </p:nvSpPr>
        <p:spPr>
          <a:xfrm>
            <a:off x="2051720" y="3717032"/>
            <a:ext cx="2736304" cy="769441"/>
          </a:xfrm>
          <a:prstGeom prst="rect">
            <a:avLst/>
          </a:prstGeom>
          <a:noFill/>
        </p:spPr>
        <p:txBody>
          <a:bodyPr wrap="square" rtlCol="0">
            <a:spAutoFit/>
          </a:bodyPr>
          <a:lstStyle/>
          <a:p>
            <a:r>
              <a:rPr lang="it-IT" sz="4400" dirty="0" smtClean="0"/>
              <a:t>Don </a:t>
            </a:r>
            <a:r>
              <a:rPr lang="it-IT" sz="4400" dirty="0" err="1" smtClean="0"/>
              <a:t>Milani</a:t>
            </a:r>
            <a:endParaRPr lang="it-IT"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67544" y="1124744"/>
            <a:ext cx="8229600" cy="3303240"/>
          </a:xfrm>
        </p:spPr>
        <p:txBody>
          <a:bodyPr>
            <a:normAutofit fontScale="90000"/>
          </a:bodyPr>
          <a:lstStyle/>
          <a:p>
            <a:r>
              <a:rPr lang="it-IT" sz="6000" dirty="0" smtClean="0"/>
              <a:t>“</a:t>
            </a:r>
            <a:r>
              <a:rPr lang="it-IT" sz="6000" dirty="0" smtClean="0">
                <a:effectLst>
                  <a:outerShdw blurRad="38100" dist="38100" dir="2700000" algn="tl">
                    <a:srgbClr val="000000">
                      <a:alpha val="43137"/>
                    </a:srgbClr>
                  </a:outerShdw>
                </a:effectLst>
              </a:rPr>
              <a:t>Dipende  da come lo si usa</a:t>
            </a:r>
            <a:r>
              <a:rPr lang="it-IT" sz="6000" dirty="0" smtClean="0"/>
              <a:t>”</a:t>
            </a:r>
            <a:br>
              <a:rPr lang="it-IT" sz="6000" dirty="0" smtClean="0"/>
            </a:br>
            <a:r>
              <a:rPr lang="it-IT" sz="6000" dirty="0" smtClean="0"/>
              <a:t/>
            </a:r>
            <a:br>
              <a:rPr lang="it-IT" sz="6000" dirty="0" smtClean="0"/>
            </a:br>
            <a:r>
              <a:rPr lang="it-IT" sz="6000" dirty="0" smtClean="0"/>
              <a:t>Dipende da come lo si usa.</a:t>
            </a:r>
            <a:r>
              <a:rPr lang="it-IT" dirty="0"/>
              <a:t/>
            </a:r>
            <a:br>
              <a:rPr lang="it-IT" dirty="0"/>
            </a:br>
            <a:endParaRPr lang="it-IT" dirty="0"/>
          </a:p>
        </p:txBody>
      </p:sp>
      <p:cxnSp>
        <p:nvCxnSpPr>
          <p:cNvPr id="8" name="Connettore 2 7"/>
          <p:cNvCxnSpPr/>
          <p:nvPr/>
        </p:nvCxnSpPr>
        <p:spPr>
          <a:xfrm flipV="1">
            <a:off x="4644008" y="1988840"/>
            <a:ext cx="0" cy="100811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23528" y="404664"/>
            <a:ext cx="8352928" cy="5032147"/>
          </a:xfrm>
          <a:prstGeom prst="rect">
            <a:avLst/>
          </a:prstGeom>
          <a:noFill/>
        </p:spPr>
        <p:txBody>
          <a:bodyPr wrap="square" rtlCol="0">
            <a:spAutoFit/>
          </a:bodyPr>
          <a:lstStyle/>
          <a:p>
            <a:pPr algn="ctr"/>
            <a:r>
              <a:rPr lang="it-IT" sz="2800" dirty="0" smtClean="0">
                <a:effectLst>
                  <a:outerShdw blurRad="38100" dist="38100" dir="2700000" algn="tl">
                    <a:srgbClr val="000000">
                      <a:alpha val="43137"/>
                    </a:srgbClr>
                  </a:outerShdw>
                </a:effectLst>
              </a:rPr>
              <a:t>ARGOMENTO N. 1</a:t>
            </a:r>
          </a:p>
          <a:p>
            <a:endParaRPr lang="it-IT" sz="2800" dirty="0"/>
          </a:p>
          <a:p>
            <a:r>
              <a:rPr lang="it-IT" sz="2800" dirty="0" smtClean="0"/>
              <a:t>Oggi il problema centrale è il disperato sforzo di trovare soluzione a problemi di carattere sociale, sapendo però che queste soluzioni sono divenute individuali</a:t>
            </a:r>
          </a:p>
          <a:p>
            <a:pPr algn="r"/>
            <a:endParaRPr lang="it-IT" sz="1100" dirty="0" smtClean="0"/>
          </a:p>
          <a:p>
            <a:pPr algn="r"/>
            <a:r>
              <a:rPr lang="it-IT" sz="2400" dirty="0" err="1" smtClean="0"/>
              <a:t>Zygmut</a:t>
            </a:r>
            <a:r>
              <a:rPr lang="it-IT" sz="2400" dirty="0" smtClean="0"/>
              <a:t> </a:t>
            </a:r>
            <a:r>
              <a:rPr lang="it-IT" sz="2400" dirty="0" err="1" smtClean="0"/>
              <a:t>Bauman</a:t>
            </a:r>
            <a:r>
              <a:rPr lang="it-IT" sz="2400" dirty="0" smtClean="0"/>
              <a:t>, LA SOLITUDINE DEL CITTADINO GLOBALE, 2000</a:t>
            </a:r>
          </a:p>
          <a:p>
            <a:pPr algn="r"/>
            <a:endParaRPr lang="it-IT" sz="2800" dirty="0" smtClean="0"/>
          </a:p>
          <a:p>
            <a:r>
              <a:rPr lang="it-IT" sz="2800" dirty="0" smtClean="0"/>
              <a:t>La </a:t>
            </a:r>
            <a:r>
              <a:rPr lang="it-IT" sz="2800" dirty="0"/>
              <a:t>cosa più importante da chiedersi a proposito di qualsiasi tecnologia è come cambi le </a:t>
            </a:r>
            <a:r>
              <a:rPr lang="it-IT" sz="2800" dirty="0" smtClean="0"/>
              <a:t>persone.</a:t>
            </a:r>
          </a:p>
          <a:p>
            <a:pPr algn="r"/>
            <a:endParaRPr lang="it-IT" sz="1100" dirty="0" smtClean="0"/>
          </a:p>
          <a:p>
            <a:pPr algn="r"/>
            <a:r>
              <a:rPr lang="it-IT" sz="2800" dirty="0" smtClean="0"/>
              <a:t> </a:t>
            </a:r>
            <a:r>
              <a:rPr lang="it-IT" sz="2400" dirty="0" err="1" smtClean="0"/>
              <a:t>Jaron</a:t>
            </a:r>
            <a:r>
              <a:rPr lang="it-IT" sz="2400" dirty="0" smtClean="0"/>
              <a:t> </a:t>
            </a:r>
            <a:r>
              <a:rPr lang="it-IT" sz="2400" dirty="0" err="1" smtClean="0"/>
              <a:t>Lanier</a:t>
            </a:r>
            <a:r>
              <a:rPr lang="it-IT" sz="2400" dirty="0" smtClean="0"/>
              <a:t>, LA DIGNITÀ AI TEMPI </a:t>
            </a:r>
            <a:r>
              <a:rPr lang="it-IT" sz="2400" dirty="0" err="1" smtClean="0"/>
              <a:t>DI</a:t>
            </a:r>
            <a:r>
              <a:rPr lang="it-IT" sz="2400" dirty="0" smtClean="0"/>
              <a:t> INTERNET, 2013</a:t>
            </a:r>
            <a:endParaRPr lang="it-IT" sz="2400" dirty="0"/>
          </a:p>
          <a:p>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51520" y="0"/>
            <a:ext cx="8352928" cy="6801862"/>
          </a:xfrm>
          <a:prstGeom prst="rect">
            <a:avLst/>
          </a:prstGeom>
          <a:noFill/>
        </p:spPr>
        <p:txBody>
          <a:bodyPr wrap="square" rtlCol="0">
            <a:spAutoFit/>
          </a:bodyPr>
          <a:lstStyle/>
          <a:p>
            <a:pPr algn="ctr"/>
            <a:r>
              <a:rPr lang="it-IT" sz="2800" dirty="0" smtClean="0">
                <a:effectLst>
                  <a:outerShdw blurRad="38100" dist="38100" dir="2700000" algn="tl">
                    <a:srgbClr val="000000">
                      <a:alpha val="43137"/>
                    </a:srgbClr>
                  </a:outerShdw>
                </a:effectLst>
              </a:rPr>
              <a:t>ARGOMENTO N. 2</a:t>
            </a:r>
          </a:p>
          <a:p>
            <a:r>
              <a:rPr lang="it-IT" sz="2800" dirty="0" smtClean="0"/>
              <a:t>Il messaggio di un medium o di una tecnologia è nel mutamento di proporzioni, di ritmo e di schemi che introduce nei rapporti </a:t>
            </a:r>
            <a:r>
              <a:rPr lang="it-IT" sz="2800" dirty="0" smtClean="0"/>
              <a:t>umani</a:t>
            </a:r>
          </a:p>
          <a:p>
            <a:pPr algn="r"/>
            <a:r>
              <a:rPr lang="it-IT" sz="2400" dirty="0" smtClean="0"/>
              <a:t> </a:t>
            </a:r>
            <a:r>
              <a:rPr lang="it-IT" sz="2400" dirty="0" smtClean="0"/>
              <a:t>Marshall </a:t>
            </a:r>
            <a:r>
              <a:rPr lang="it-IT" sz="2400" dirty="0" err="1" smtClean="0"/>
              <a:t>McLuhan</a:t>
            </a:r>
            <a:r>
              <a:rPr lang="it-IT" sz="2400" dirty="0" smtClean="0"/>
              <a:t>, GLI STRUMENTI DEL COMUNICARE, </a:t>
            </a:r>
            <a:r>
              <a:rPr lang="it-IT" sz="2400" dirty="0" smtClean="0"/>
              <a:t>1964</a:t>
            </a:r>
          </a:p>
          <a:p>
            <a:endParaRPr lang="it-IT" sz="1400" dirty="0" smtClean="0"/>
          </a:p>
          <a:p>
            <a:r>
              <a:rPr lang="it-IT" sz="2800" dirty="0" smtClean="0"/>
              <a:t>Nella </a:t>
            </a:r>
            <a:r>
              <a:rPr lang="it-IT" sz="2800" dirty="0" smtClean="0"/>
              <a:t>società dello spettacolo “ogni rapporto sociale tra individui è mediato dalle immagini” e “non c’è critica allo spettacolo che non ne diventi parte</a:t>
            </a:r>
            <a:r>
              <a:rPr lang="it-IT" sz="2800" dirty="0" smtClean="0"/>
              <a:t>”</a:t>
            </a:r>
          </a:p>
          <a:p>
            <a:pPr algn="r"/>
            <a:r>
              <a:rPr lang="it-IT" sz="2400" dirty="0" err="1" smtClean="0"/>
              <a:t>Guy</a:t>
            </a:r>
            <a:r>
              <a:rPr lang="it-IT" sz="2400" dirty="0" smtClean="0"/>
              <a:t> </a:t>
            </a:r>
            <a:r>
              <a:rPr lang="it-IT" sz="2400" dirty="0" err="1" smtClean="0"/>
              <a:t>Debord</a:t>
            </a:r>
            <a:r>
              <a:rPr lang="it-IT" sz="2400" dirty="0" smtClean="0"/>
              <a:t>, LA SOCIETÀ DELLO SPETTACOLO, 1967</a:t>
            </a:r>
          </a:p>
          <a:p>
            <a:endParaRPr lang="it-IT" sz="1400" dirty="0" smtClean="0"/>
          </a:p>
          <a:p>
            <a:r>
              <a:rPr lang="it-IT" sz="2800" dirty="0" smtClean="0"/>
              <a:t>Il </a:t>
            </a:r>
            <a:r>
              <a:rPr lang="it-IT" sz="2800" dirty="0" smtClean="0"/>
              <a:t>movimento della modernità, il suo destino negativo, si inscrive nella trascrizione di tutto ciò che appartiene all’immaginario, al sogno, all’ideale, all’utopia nella realtà tecnica e operativa</a:t>
            </a:r>
          </a:p>
          <a:p>
            <a:pPr algn="r"/>
            <a:r>
              <a:rPr lang="it-IT" sz="2400" dirty="0" smtClean="0"/>
              <a:t>Jean </a:t>
            </a:r>
            <a:r>
              <a:rPr lang="it-IT" sz="2400" dirty="0" err="1" smtClean="0"/>
              <a:t>Baudrillard</a:t>
            </a:r>
            <a:r>
              <a:rPr lang="it-IT" sz="2400" dirty="0" smtClean="0"/>
              <a:t>, IL PARASSITA INDIFFERENTE, </a:t>
            </a:r>
            <a:r>
              <a:rPr lang="it-IT" sz="2400" dirty="0" smtClean="0"/>
              <a:t>1997</a:t>
            </a:r>
            <a:endParaRPr lang="it-IT" sz="2400" dirty="0" smtClean="0"/>
          </a:p>
          <a:p>
            <a:endParaRPr lang="it-IT"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23528" y="404664"/>
            <a:ext cx="8352928" cy="2523768"/>
          </a:xfrm>
          <a:prstGeom prst="rect">
            <a:avLst/>
          </a:prstGeom>
          <a:noFill/>
        </p:spPr>
        <p:txBody>
          <a:bodyPr wrap="square" rtlCol="0">
            <a:spAutoFit/>
          </a:bodyPr>
          <a:lstStyle/>
          <a:p>
            <a:pPr algn="ctr"/>
            <a:r>
              <a:rPr lang="it-IT" sz="2800" dirty="0" smtClean="0">
                <a:effectLst>
                  <a:outerShdw blurRad="38100" dist="38100" dir="2700000" algn="tl">
                    <a:srgbClr val="000000">
                      <a:alpha val="43137"/>
                    </a:srgbClr>
                  </a:outerShdw>
                </a:effectLst>
              </a:rPr>
              <a:t>ARGOMENTO N. 3</a:t>
            </a:r>
          </a:p>
          <a:p>
            <a:endParaRPr lang="it-IT" sz="2800" dirty="0" smtClean="0"/>
          </a:p>
          <a:p>
            <a:pPr algn="ctr"/>
            <a:r>
              <a:rPr lang="it-IT" sz="2800" dirty="0" smtClean="0"/>
              <a:t>Se </a:t>
            </a:r>
            <a:r>
              <a:rPr lang="it-IT" sz="2800" dirty="0" smtClean="0"/>
              <a:t>è gratis, la merce sei tu.</a:t>
            </a:r>
          </a:p>
          <a:p>
            <a:endParaRPr lang="it-IT" sz="2800" dirty="0" smtClean="0"/>
          </a:p>
          <a:p>
            <a:endParaRPr lang="it-IT" sz="2800" dirty="0"/>
          </a:p>
          <a:p>
            <a:endParaRPr lang="it-IT" dirty="0"/>
          </a:p>
        </p:txBody>
      </p:sp>
      <p:sp>
        <p:nvSpPr>
          <p:cNvPr id="3" name="CasellaDiTesto 2"/>
          <p:cNvSpPr txBox="1"/>
          <p:nvPr/>
        </p:nvSpPr>
        <p:spPr>
          <a:xfrm>
            <a:off x="971600" y="1700808"/>
            <a:ext cx="7272808" cy="4708981"/>
          </a:xfrm>
          <a:prstGeom prst="rect">
            <a:avLst/>
          </a:prstGeom>
          <a:noFill/>
        </p:spPr>
        <p:txBody>
          <a:bodyPr wrap="square" rtlCol="0">
            <a:spAutoFit/>
          </a:bodyPr>
          <a:lstStyle/>
          <a:p>
            <a:r>
              <a:rPr lang="it-IT" sz="2000" dirty="0" smtClean="0"/>
              <a:t>Big Data</a:t>
            </a:r>
          </a:p>
          <a:p>
            <a:r>
              <a:rPr lang="it-IT" sz="2000" dirty="0" err="1" smtClean="0"/>
              <a:t>Crowdsourcing</a:t>
            </a:r>
            <a:endParaRPr lang="it-IT" sz="2000" dirty="0" smtClean="0"/>
          </a:p>
          <a:p>
            <a:r>
              <a:rPr lang="it-IT" sz="2000" dirty="0" err="1" smtClean="0"/>
              <a:t>Digital</a:t>
            </a:r>
            <a:r>
              <a:rPr lang="it-IT" sz="2000" dirty="0" smtClean="0"/>
              <a:t> </a:t>
            </a:r>
            <a:r>
              <a:rPr lang="it-IT" sz="2000" dirty="0" err="1" smtClean="0"/>
              <a:t>labour</a:t>
            </a:r>
            <a:endParaRPr lang="it-IT" sz="2000" dirty="0" smtClean="0"/>
          </a:p>
          <a:p>
            <a:r>
              <a:rPr lang="it-IT" sz="2000" dirty="0" err="1" smtClean="0"/>
              <a:t>Gamificazione</a:t>
            </a:r>
            <a:r>
              <a:rPr lang="it-IT" sz="2000" dirty="0" smtClean="0"/>
              <a:t> (</a:t>
            </a:r>
            <a:r>
              <a:rPr lang="it-IT" sz="2000" dirty="0" err="1" smtClean="0"/>
              <a:t>Ludicizzazione</a:t>
            </a:r>
            <a:r>
              <a:rPr lang="it-IT" sz="2000" dirty="0" smtClean="0"/>
              <a:t>)</a:t>
            </a:r>
          </a:p>
          <a:p>
            <a:r>
              <a:rPr lang="it-IT" sz="2000" dirty="0" err="1" smtClean="0"/>
              <a:t>Profilazione</a:t>
            </a:r>
            <a:r>
              <a:rPr lang="it-IT" sz="2000" dirty="0" smtClean="0"/>
              <a:t> digitale</a:t>
            </a:r>
          </a:p>
          <a:p>
            <a:r>
              <a:rPr lang="it-IT" sz="2000" dirty="0" err="1" smtClean="0"/>
              <a:t>Quantified</a:t>
            </a:r>
            <a:r>
              <a:rPr lang="it-IT" sz="2000" dirty="0" smtClean="0"/>
              <a:t> </a:t>
            </a:r>
            <a:r>
              <a:rPr lang="it-IT" sz="2000" dirty="0" err="1" smtClean="0"/>
              <a:t>Self</a:t>
            </a:r>
            <a:endParaRPr lang="it-IT" sz="2000" dirty="0" smtClean="0"/>
          </a:p>
          <a:p>
            <a:r>
              <a:rPr lang="it-IT" sz="2000" dirty="0" smtClean="0"/>
              <a:t>Social Media Marketing</a:t>
            </a:r>
          </a:p>
          <a:p>
            <a:r>
              <a:rPr lang="it-IT" sz="2000" dirty="0" smtClean="0"/>
              <a:t>Società della prestazione</a:t>
            </a:r>
          </a:p>
          <a:p>
            <a:r>
              <a:rPr lang="it-IT" sz="2000" dirty="0" smtClean="0"/>
              <a:t>Tecnocrazia</a:t>
            </a:r>
          </a:p>
          <a:p>
            <a:r>
              <a:rPr lang="it-IT" sz="2000" dirty="0" smtClean="0"/>
              <a:t>Trasparenza Radicale</a:t>
            </a:r>
          </a:p>
          <a:p>
            <a:r>
              <a:rPr lang="it-IT" sz="2000" dirty="0" smtClean="0"/>
              <a:t>Utente</a:t>
            </a:r>
          </a:p>
          <a:p>
            <a:endParaRPr lang="it-IT" sz="2000" dirty="0" smtClean="0"/>
          </a:p>
          <a:p>
            <a:r>
              <a:rPr lang="it-IT" sz="2000" dirty="0" smtClean="0"/>
              <a:t>IPPOLITA, TECNOLOGIE DEL DOMINIO. Lessico minimo di autodifesa digitale</a:t>
            </a:r>
          </a:p>
          <a:p>
            <a:r>
              <a:rPr lang="it-IT" sz="2000" dirty="0" err="1" smtClean="0"/>
              <a:t>Meltemi</a:t>
            </a:r>
            <a:r>
              <a:rPr lang="it-IT" sz="2000" dirty="0" smtClean="0"/>
              <a:t> 2017</a:t>
            </a:r>
            <a:endParaRPr lang="it-IT"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8964488" cy="6247864"/>
          </a:xfrm>
          <a:prstGeom prst="rect">
            <a:avLst/>
          </a:prstGeom>
        </p:spPr>
        <p:txBody>
          <a:bodyPr wrap="square">
            <a:spAutoFit/>
          </a:bodyPr>
          <a:lstStyle/>
          <a:p>
            <a:pPr algn="ctr"/>
            <a:r>
              <a:rPr lang="it-IT" sz="3200" dirty="0" smtClean="0"/>
              <a:t>“</a:t>
            </a:r>
            <a:r>
              <a:rPr lang="it-IT" sz="3200" dirty="0" smtClean="0">
                <a:effectLst>
                  <a:outerShdw blurRad="38100" dist="38100" dir="2700000" algn="tl">
                    <a:srgbClr val="000000">
                      <a:alpha val="43137"/>
                    </a:srgbClr>
                  </a:outerShdw>
                </a:effectLst>
              </a:rPr>
              <a:t>Dipende  da come lo si usa</a:t>
            </a:r>
            <a:r>
              <a:rPr lang="it-IT" sz="3200" dirty="0" smtClean="0"/>
              <a:t>”</a:t>
            </a:r>
            <a:br>
              <a:rPr lang="it-IT" sz="3200" dirty="0" smtClean="0"/>
            </a:br>
            <a:r>
              <a:rPr lang="it-IT" sz="3200" dirty="0" smtClean="0"/>
              <a:t/>
            </a:r>
            <a:br>
              <a:rPr lang="it-IT" sz="3200" dirty="0" smtClean="0"/>
            </a:br>
            <a:r>
              <a:rPr lang="it-IT" sz="3200" dirty="0" smtClean="0"/>
              <a:t>Dipende da come lo si usa.</a:t>
            </a:r>
          </a:p>
          <a:p>
            <a:endParaRPr lang="it-IT" sz="1200" dirty="0" smtClean="0"/>
          </a:p>
          <a:p>
            <a:r>
              <a:rPr lang="it-IT" sz="3200" dirty="0" smtClean="0"/>
              <a:t>Freud voleva trovare una qualche, unica, spiegazione che potesse mostrare che cos’è il sognare.  Voleva trovare l’essenza del sognatore. E avrebbe respinto qualunque suggestione di avere in parte ragione ma non del tutto. Aver torto in parte, avrebbe significato per lui aver torto del tutto, non aver trovato realmente l’essenza del sogno.</a:t>
            </a:r>
          </a:p>
          <a:p>
            <a:endParaRPr lang="it-IT" sz="1200" dirty="0" smtClean="0"/>
          </a:p>
          <a:p>
            <a:pPr algn="r"/>
            <a:r>
              <a:rPr lang="it-IT" sz="2800" dirty="0" smtClean="0"/>
              <a:t>Ludwig Wittgenstein, </a:t>
            </a:r>
            <a:r>
              <a:rPr lang="it-IT" sz="2800" dirty="0" smtClean="0"/>
              <a:t> </a:t>
            </a:r>
            <a:r>
              <a:rPr lang="it-IT" sz="2400" dirty="0" smtClean="0"/>
              <a:t>LEZIONI E CONVERSAZIONI SULL’ETICA, L’ESTETICA, LA PSICOLOGIA E LA CREDENZA RELIGIOSA</a:t>
            </a:r>
            <a:r>
              <a:rPr lang="it-IT" sz="2800" dirty="0" smtClean="0"/>
              <a:t>, </a:t>
            </a:r>
            <a:r>
              <a:rPr lang="it-IT" sz="2400" dirty="0" smtClean="0"/>
              <a:t>Adelphi 1982</a:t>
            </a:r>
            <a:endParaRPr lang="it-IT" sz="2400" dirty="0"/>
          </a:p>
        </p:txBody>
      </p:sp>
      <p:sp>
        <p:nvSpPr>
          <p:cNvPr id="3" name="CasellaDiTesto 2"/>
          <p:cNvSpPr txBox="1"/>
          <p:nvPr/>
        </p:nvSpPr>
        <p:spPr>
          <a:xfrm flipH="1">
            <a:off x="349818" y="1268760"/>
            <a:ext cx="45719" cy="369332"/>
          </a:xfrm>
          <a:prstGeom prst="rect">
            <a:avLst/>
          </a:prstGeom>
          <a:noFill/>
        </p:spPr>
        <p:txBody>
          <a:bodyPr wrap="square" rtlCol="0">
            <a:spAutoFit/>
          </a:bodyPr>
          <a:lstStyle/>
          <a:p>
            <a:endParaRPr lang="it-IT" dirty="0"/>
          </a:p>
        </p:txBody>
      </p:sp>
      <p:cxnSp>
        <p:nvCxnSpPr>
          <p:cNvPr id="6" name="Connettore 2 5"/>
          <p:cNvCxnSpPr/>
          <p:nvPr/>
        </p:nvCxnSpPr>
        <p:spPr>
          <a:xfrm flipV="1">
            <a:off x="4211960" y="548680"/>
            <a:ext cx="0" cy="5760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5536" y="548680"/>
            <a:ext cx="8064896" cy="5940088"/>
          </a:xfrm>
          <a:prstGeom prst="rect">
            <a:avLst/>
          </a:prstGeom>
          <a:noFill/>
        </p:spPr>
        <p:txBody>
          <a:bodyPr wrap="square" rtlCol="0">
            <a:spAutoFit/>
          </a:bodyPr>
          <a:lstStyle/>
          <a:p>
            <a:pPr algn="ctr"/>
            <a:r>
              <a:rPr lang="it-IT" sz="3200" dirty="0" smtClean="0">
                <a:effectLst>
                  <a:outerShdw blurRad="38100" dist="38100" dir="2700000" algn="tl">
                    <a:srgbClr val="000000">
                      <a:alpha val="43137"/>
                    </a:srgbClr>
                  </a:outerShdw>
                </a:effectLst>
              </a:rPr>
              <a:t>GREGORY BATESON: IL DOPPIO LEGAME</a:t>
            </a:r>
          </a:p>
          <a:p>
            <a:r>
              <a:rPr lang="it-IT" sz="2400" dirty="0"/>
              <a:t>Il punto importante è che il comportamento affettuoso della madre è un commento al suo comportamento ostile (dal momento che ne è una compensazione) e di conseguenza appartiene ad un diverso </a:t>
            </a:r>
            <a:r>
              <a:rPr lang="it-IT" sz="2400" i="1" dirty="0"/>
              <a:t>ordine </a:t>
            </a:r>
            <a:r>
              <a:rPr lang="it-IT" sz="2400" dirty="0"/>
              <a:t>di messaggi rispetto al comportamento ostile: è cioè un messaggio su una sequenza di messaggi. Eppure, per la sua natura, esso nega l’esistenza dei messaggi cui si riferisce, cioè del ripiegamento ostile (p.258)</a:t>
            </a:r>
          </a:p>
          <a:p>
            <a:endParaRPr lang="it-IT" sz="2400" dirty="0" smtClean="0"/>
          </a:p>
          <a:p>
            <a:r>
              <a:rPr lang="it-IT" sz="2400" dirty="0" smtClean="0"/>
              <a:t>Questo </a:t>
            </a:r>
            <a:r>
              <a:rPr lang="it-IT" sz="2400" dirty="0"/>
              <a:t>significa che, allo scopo di sostenere l’inganno della madre, il bambino deve ingannare se stesso circa il suo stato interno: per continuare a vivere con lei, egli deve discriminare in modo errato i suoi messaggi interni, oltre che discriminare in modo errato i messaggi altrui (p.259)</a:t>
            </a:r>
          </a:p>
          <a:p>
            <a:endParaRPr lang="it-IT" b="1" dirty="0" smtClean="0"/>
          </a:p>
          <a:p>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51520" y="0"/>
            <a:ext cx="8748464" cy="7109639"/>
          </a:xfrm>
          <a:prstGeom prst="rect">
            <a:avLst/>
          </a:prstGeom>
          <a:noFill/>
        </p:spPr>
        <p:txBody>
          <a:bodyPr wrap="square" rtlCol="0">
            <a:spAutoFit/>
          </a:bodyPr>
          <a:lstStyle/>
          <a:p>
            <a:endParaRPr lang="it-IT" sz="1100" dirty="0" smtClean="0"/>
          </a:p>
          <a:p>
            <a:r>
              <a:rPr lang="it-IT" sz="2400" dirty="0" smtClean="0"/>
              <a:t>Come </a:t>
            </a:r>
            <a:r>
              <a:rPr lang="it-IT" sz="2400" dirty="0"/>
              <a:t>conseguenza il bambino cresce senza sviluppare la sua capacità di comunicare sulla comunicazione, e pertanto resta privo dell’abilità di determinare il vero significato di ciò che gli altri dicono e dell’abilità di esprimere ciò che egli stesso veramente intende (p.261</a:t>
            </a:r>
            <a:r>
              <a:rPr lang="it-IT" sz="2400" dirty="0" smtClean="0"/>
              <a:t>)</a:t>
            </a:r>
            <a:r>
              <a:rPr lang="it-IT" sz="2400" dirty="0"/>
              <a:t> </a:t>
            </a:r>
            <a:endParaRPr lang="it-IT" sz="2400" dirty="0" smtClean="0"/>
          </a:p>
          <a:p>
            <a:endParaRPr lang="it-IT" sz="1200" dirty="0"/>
          </a:p>
          <a:p>
            <a:r>
              <a:rPr lang="it-IT" sz="2400" dirty="0"/>
              <a:t>In ogni rapporto normale ha luogo uno scambio continuo di messaggi meta comunicativi del tipo: “Che cosa vuoi dire?” o “Perché hai fatto questo?” o “Mi stai prendendo in giro?”. Per distinguere esattamente ciò che i nostri interlocutori intendono, dobbiamo essere in grado di analizzare direttamente o indirettamente le loro espressioni (idem</a:t>
            </a:r>
            <a:r>
              <a:rPr lang="it-IT" sz="2400" dirty="0" smtClean="0"/>
              <a:t>)</a:t>
            </a:r>
          </a:p>
          <a:p>
            <a:endParaRPr lang="it-IT" sz="1200" dirty="0"/>
          </a:p>
          <a:p>
            <a:r>
              <a:rPr lang="it-IT" sz="2400" dirty="0"/>
              <a:t>Un doppio vincolo: una relazione importante, messaggi contraddittori e impossibilità di farne un’analisi  (</a:t>
            </a:r>
            <a:r>
              <a:rPr lang="it-IT" sz="2400" dirty="0" smtClean="0"/>
              <a:t>p.271)</a:t>
            </a:r>
          </a:p>
          <a:p>
            <a:endParaRPr lang="it-IT" sz="1200" dirty="0" smtClean="0"/>
          </a:p>
          <a:p>
            <a:r>
              <a:rPr lang="it-IT" sz="2400" dirty="0"/>
              <a:t>In tutti i casi in cui il sistema è organizzato a beneficio del personale, e al paziente viene annunciato che si agisce a </a:t>
            </a:r>
            <a:r>
              <a:rPr lang="it-IT" sz="2400" i="1" dirty="0"/>
              <a:t>suo</a:t>
            </a:r>
            <a:r>
              <a:rPr lang="it-IT" sz="2400" dirty="0"/>
              <a:t> vantaggio, si perpetua una situazione </a:t>
            </a:r>
            <a:r>
              <a:rPr lang="it-IT" sz="2400" dirty="0" err="1"/>
              <a:t>schizofrenogenica</a:t>
            </a:r>
            <a:r>
              <a:rPr lang="it-IT" sz="2400" dirty="0"/>
              <a:t> (p.272</a:t>
            </a:r>
            <a:r>
              <a:rPr lang="it-IT" sz="2400" dirty="0" smtClean="0"/>
              <a:t>)</a:t>
            </a:r>
          </a:p>
          <a:p>
            <a:endParaRPr lang="it-IT" sz="1200" dirty="0"/>
          </a:p>
          <a:p>
            <a:pPr algn="r"/>
            <a:r>
              <a:rPr lang="it-IT" sz="2400" dirty="0" smtClean="0"/>
              <a:t>VERSO UN’ECOLOGIA DELLA MENTE, Adelphi 1987</a:t>
            </a:r>
            <a:endParaRPr lang="it-IT"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1203</Words>
  <Application>Microsoft Office PowerPoint</Application>
  <PresentationFormat>Presentazione su schermo (4:3)</PresentationFormat>
  <Paragraphs>136</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SOMIGLIANZE DI FAMIGLIA</vt:lpstr>
      <vt:lpstr>Diapositiva 2</vt:lpstr>
      <vt:lpstr>“Dipende  da come lo si usa”  Dipende da come lo si usa. </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utente</cp:lastModifiedBy>
  <cp:revision>82</cp:revision>
  <dcterms:created xsi:type="dcterms:W3CDTF">2019-03-31T18:15:04Z</dcterms:created>
  <dcterms:modified xsi:type="dcterms:W3CDTF">2019-04-03T15:44:31Z</dcterms:modified>
</cp:coreProperties>
</file>